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274" r:id="rId4"/>
    <p:sldId id="303" r:id="rId5"/>
    <p:sldId id="275" r:id="rId6"/>
    <p:sldId id="286" r:id="rId7"/>
    <p:sldId id="288" r:id="rId8"/>
    <p:sldId id="292" r:id="rId9"/>
    <p:sldId id="300" r:id="rId10"/>
    <p:sldId id="287" r:id="rId11"/>
    <p:sldId id="304" r:id="rId12"/>
    <p:sldId id="276" r:id="rId13"/>
    <p:sldId id="277" r:id="rId14"/>
    <p:sldId id="295" r:id="rId15"/>
    <p:sldId id="296" r:id="rId16"/>
    <p:sldId id="297" r:id="rId17"/>
    <p:sldId id="298" r:id="rId18"/>
    <p:sldId id="299" r:id="rId19"/>
    <p:sldId id="301" r:id="rId20"/>
    <p:sldId id="302" r:id="rId21"/>
    <p:sldId id="293" r:id="rId22"/>
    <p:sldId id="278" r:id="rId23"/>
    <p:sldId id="291" r:id="rId24"/>
    <p:sldId id="290" r:id="rId25"/>
    <p:sldId id="289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40BA5-B906-4507-A229-2BBCC9372479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F08C7-A0E1-4BE5-A494-6905F5AE4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4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81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09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Old fashioned Sweetie shop, </a:t>
            </a:r>
            <a:r>
              <a:rPr lang="en-GB" dirty="0" err="1"/>
              <a:t>winchester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71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7919" y="5838040"/>
            <a:ext cx="1713137" cy="938315"/>
          </a:xfrm>
          <a:prstGeom prst="rect">
            <a:avLst/>
          </a:prstGeom>
        </p:spPr>
      </p:pic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24/10/2020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g"/><Relationship Id="rId5" Type="http://schemas.openxmlformats.org/officeDocument/2006/relationships/image" Target="../media/image22.wmf"/><Relationship Id="rId10" Type="http://schemas.openxmlformats.org/officeDocument/2006/relationships/image" Target="../media/image4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D:\IPBOOK\WINMCD\CHAP5\EYE_GR0.BMP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0" Type="http://schemas.openxmlformats.org/officeDocument/2006/relationships/image" Target="../media/image9.png"/><Relationship Id="rId4" Type="http://schemas.openxmlformats.org/officeDocument/2006/relationships/image" Target="../media/image4.wm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7058057/comparing-irises-images-with-opencv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/>
              <a:t>Lecture </a:t>
            </a:r>
            <a:r>
              <a:rPr lang="en-GB" dirty="0"/>
              <a:t>9</a:t>
            </a:r>
            <a:r>
              <a:rPr lang="en-GB"/>
              <a:t> </a:t>
            </a:r>
            <a:r>
              <a:rPr lang="en-GB" dirty="0"/>
              <a:t>Finding More Shapes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COMP3204 </a:t>
            </a:r>
            <a:r>
              <a:rPr lang="en-GB" dirty="0"/>
              <a:t>Computer Vision</a:t>
            </a:r>
          </a:p>
          <a:p>
            <a:endParaRPr lang="en-GB" dirty="0"/>
          </a:p>
          <a:p>
            <a:r>
              <a:rPr lang="en-GB" sz="3600" b="1" dirty="0">
                <a:solidFill>
                  <a:srgbClr val="0070C0"/>
                </a:solidFill>
              </a:rPr>
              <a:t>How can we go from conic sections to general shapes?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323037"/>
              </p:ext>
            </p:extLst>
          </p:nvPr>
        </p:nvGraphicFramePr>
        <p:xfrm>
          <a:off x="114298" y="5613401"/>
          <a:ext cx="1870912" cy="117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</a:t>
                      </a:r>
                    </a:p>
                    <a:p>
                      <a:r>
                        <a:rPr lang="en-GB" dirty="0"/>
                        <a:t>pp</a:t>
                      </a:r>
                      <a:r>
                        <a:rPr lang="en-GB" baseline="0" dirty="0"/>
                        <a:t> </a:t>
                      </a:r>
                    </a:p>
                    <a:p>
                      <a:r>
                        <a:rPr lang="en-GB" sz="1400" baseline="0"/>
                        <a:t>254-259; 275-279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3" y="5760733"/>
            <a:ext cx="731232" cy="9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Speeding it up…..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Now it’s a </a:t>
            </a:r>
            <a:r>
              <a:rPr lang="en-GB" altLang="en-US" dirty="0">
                <a:solidFill>
                  <a:srgbClr val="0000FF"/>
                </a:solidFill>
              </a:rPr>
              <a:t>3D</a:t>
            </a:r>
            <a:r>
              <a:rPr lang="en-GB" altLang="en-US" dirty="0"/>
              <a:t> accumulator, fast algorithms are available</a:t>
            </a:r>
          </a:p>
          <a:p>
            <a:pPr marL="0" indent="0">
              <a:buNone/>
            </a:pPr>
            <a:r>
              <a:rPr lang="en-GB" altLang="en-US" dirty="0"/>
              <a:t>E.g. by </a:t>
            </a:r>
            <a:r>
              <a:rPr lang="en-GB" altLang="en-US" dirty="0">
                <a:solidFill>
                  <a:srgbClr val="0000FF"/>
                </a:solidFill>
              </a:rPr>
              <a:t>differentiation</a:t>
            </a:r>
          </a:p>
          <a:p>
            <a:pPr marL="0" indent="0">
              <a:buNone/>
            </a:pPr>
            <a:r>
              <a:rPr lang="en-GB" altLang="en-US" dirty="0"/>
              <a:t>Differentiating				   gives</a:t>
            </a:r>
          </a:p>
          <a:p>
            <a:pPr marL="0" indent="0">
              <a:buNone/>
            </a:pPr>
            <a:endParaRPr lang="en-GB" altLang="en-US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GB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GB" altLang="en-US" dirty="0"/>
          </a:p>
          <a:p>
            <a:endParaRPr lang="en-GB" altLang="en-US" dirty="0">
              <a:solidFill>
                <a:srgbClr val="0000CC"/>
              </a:solidFill>
            </a:endParaRPr>
          </a:p>
          <a:p>
            <a:endParaRPr lang="en-GB" altLang="en-US" dirty="0">
              <a:solidFill>
                <a:srgbClr val="0000CC"/>
              </a:solidFill>
            </a:endParaRP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3"/>
              <p:cNvSpPr txBox="1"/>
              <p:nvPr/>
            </p:nvSpPr>
            <p:spPr bwMode="auto">
              <a:xfrm>
                <a:off x="7659711" y="2688829"/>
                <a:ext cx="2089150" cy="77682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59711" y="2688829"/>
                <a:ext cx="2089150" cy="776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19551"/>
              </p:ext>
            </p:extLst>
          </p:nvPr>
        </p:nvGraphicFramePr>
        <p:xfrm>
          <a:off x="3863175" y="3826812"/>
          <a:ext cx="41211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4" imgW="1955520" imgH="469800" progId="Equation.DSMT4">
                  <p:embed/>
                </p:oleObj>
              </mc:Choice>
              <mc:Fallback>
                <p:oleObj name="Equation" r:id="rId4" imgW="19555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175" y="3826812"/>
                        <a:ext cx="4121150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34D1B4-8AF1-4C3B-96B0-69A57CAA859E}"/>
                  </a:ext>
                </a:extLst>
              </p:cNvPr>
              <p:cNvSpPr txBox="1"/>
              <p:nvPr/>
            </p:nvSpPr>
            <p:spPr>
              <a:xfrm>
                <a:off x="4386263" y="4876859"/>
                <a:ext cx="2176814" cy="1073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34D1B4-8AF1-4C3B-96B0-69A57CAA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263" y="4876859"/>
                <a:ext cx="2176814" cy="107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D26C1C1-C368-42C7-8C27-CF1A38A4EF23}"/>
              </a:ext>
            </a:extLst>
          </p:cNvPr>
          <p:cNvSpPr/>
          <p:nvPr/>
        </p:nvSpPr>
        <p:spPr>
          <a:xfrm>
            <a:off x="5772150" y="5229225"/>
            <a:ext cx="866775" cy="721261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67CDEF-D8E8-4FA8-95FF-19144AFB2DF3}"/>
              </a:ext>
            </a:extLst>
          </p:cNvPr>
          <p:cNvSpPr/>
          <p:nvPr/>
        </p:nvSpPr>
        <p:spPr>
          <a:xfrm>
            <a:off x="6932360" y="5359022"/>
            <a:ext cx="3300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400" dirty="0">
                <a:solidFill>
                  <a:srgbClr val="FF0000"/>
                </a:solidFill>
              </a:rPr>
              <a:t>This is the edge direction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5865F0-A7D2-416E-8F98-CEDF631C07FC}"/>
              </a:ext>
            </a:extLst>
          </p:cNvPr>
          <p:cNvSpPr/>
          <p:nvPr/>
        </p:nvSpPr>
        <p:spPr>
          <a:xfrm>
            <a:off x="930622" y="3411621"/>
            <a:ext cx="942742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altLang="en-US" sz="2800" dirty="0">
                <a:solidFill>
                  <a:prstClr val="black"/>
                </a:solidFill>
              </a:rPr>
              <a:t>Substitute back into Eqn. for circle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6D3321-6AA7-4924-BE03-EF60D0FDAED6}"/>
              </a:ext>
            </a:extLst>
          </p:cNvPr>
          <p:cNvSpPr/>
          <p:nvPr/>
        </p:nvSpPr>
        <p:spPr>
          <a:xfrm>
            <a:off x="8381915" y="4067246"/>
            <a:ext cx="2574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FF0000"/>
                </a:solidFill>
              </a:rPr>
              <a:t>2D accumulator 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DA6DC960-38FC-4968-8BA5-CED151C6D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06137"/>
              </p:ext>
            </p:extLst>
          </p:nvPr>
        </p:nvGraphicFramePr>
        <p:xfrm>
          <a:off x="3103563" y="2773024"/>
          <a:ext cx="33464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9" imgW="1587500" imgH="279400" progId="Equation.DSMT4">
                  <p:embed/>
                </p:oleObj>
              </mc:Choice>
              <mc:Fallback>
                <p:oleObj name="Equation" r:id="rId9" imgW="1587500" imgH="279400" progId="Equation.DSMT4">
                  <p:embed/>
                  <p:pic>
                    <p:nvPicPr>
                      <p:cNvPr id="1003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563" y="2773024"/>
                        <a:ext cx="334645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40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7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Fireside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it worth doing a PhD?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1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Arbitrary Shapes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/>
              <a:t>Use </a:t>
            </a:r>
            <a:r>
              <a:rPr lang="en-GB" altLang="en-US" sz="2400" dirty="0">
                <a:solidFill>
                  <a:srgbClr val="0000FF"/>
                </a:solidFill>
              </a:rPr>
              <a:t>Generalised</a:t>
            </a:r>
            <a:r>
              <a:rPr lang="en-GB" altLang="en-US" sz="2400" dirty="0"/>
              <a:t> HT</a:t>
            </a:r>
          </a:p>
          <a:p>
            <a:r>
              <a:rPr lang="en-GB" altLang="en-US" sz="2400" dirty="0"/>
              <a:t>Form (discrete) </a:t>
            </a:r>
            <a:r>
              <a:rPr lang="en-GB" altLang="en-US" sz="2400" dirty="0">
                <a:solidFill>
                  <a:srgbClr val="0000FF"/>
                </a:solidFill>
              </a:rPr>
              <a:t>look-up-table</a:t>
            </a:r>
            <a:r>
              <a:rPr lang="en-GB" altLang="en-US" sz="2400" dirty="0"/>
              <a:t> (R-table)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Vote</a:t>
            </a:r>
            <a:r>
              <a:rPr lang="en-GB" altLang="en-US" sz="2400" dirty="0"/>
              <a:t> via look-up-table</a:t>
            </a:r>
          </a:p>
          <a:p>
            <a:endParaRPr lang="en-US" altLang="en-US" sz="24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146156" y="3518117"/>
            <a:ext cx="1549830" cy="1053884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65748" y="5432157"/>
            <a:ext cx="448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Need to start somewhere</a:t>
            </a:r>
          </a:p>
        </p:txBody>
      </p:sp>
    </p:spTree>
    <p:extLst>
      <p:ext uri="{BB962C8B-B14F-4D97-AF65-F5344CB8AC3E}">
        <p14:creationId xmlns:p14="http://schemas.microsoft.com/office/powerpoint/2010/main" val="3290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920712" y="2448733"/>
            <a:ext cx="1549830" cy="1053884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65748" y="5432157"/>
            <a:ext cx="448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Measure edge direction</a:t>
            </a:r>
          </a:p>
        </p:txBody>
      </p:sp>
    </p:spTree>
    <p:extLst>
      <p:ext uri="{BB962C8B-B14F-4D97-AF65-F5344CB8AC3E}">
        <p14:creationId xmlns:p14="http://schemas.microsoft.com/office/powerpoint/2010/main" val="1053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680848" y="2851688"/>
            <a:ext cx="2595966" cy="1573078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65748" y="5432157"/>
            <a:ext cx="4488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Determine length and direction to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1266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48524" y="2798634"/>
            <a:ext cx="3964499" cy="1573078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65748" y="5432157"/>
            <a:ext cx="4488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Store length and direction indexed by edge direction</a:t>
            </a:r>
          </a:p>
        </p:txBody>
      </p:sp>
    </p:spTree>
    <p:extLst>
      <p:ext uri="{BB962C8B-B14F-4D97-AF65-F5344CB8AC3E}">
        <p14:creationId xmlns:p14="http://schemas.microsoft.com/office/powerpoint/2010/main" val="12300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R-table Construction</a:t>
            </a:r>
          </a:p>
        </p:txBody>
      </p:sp>
      <p:pic>
        <p:nvPicPr>
          <p:cNvPr id="103430" name="Picture 6" descr="F5-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0213"/>
            <a:ext cx="640873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F5-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636839"/>
            <a:ext cx="3708400" cy="2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5748" y="5432157"/>
            <a:ext cx="4488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Edge direction is not a unique description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091193" y="2138766"/>
            <a:ext cx="1193370" cy="1580827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634093" y="1846425"/>
            <a:ext cx="1193370" cy="1580827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5748" y="6113838"/>
            <a:ext cx="448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Gives noise in accumulator</a:t>
            </a:r>
          </a:p>
        </p:txBody>
      </p:sp>
    </p:spTree>
    <p:extLst>
      <p:ext uri="{BB962C8B-B14F-4D97-AF65-F5344CB8AC3E}">
        <p14:creationId xmlns:p14="http://schemas.microsoft.com/office/powerpoint/2010/main" val="14519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58D7-B82F-4E9D-A6BA-65E709DA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 for 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5CB-F5FA-4D34-A3FF-8A45AB16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0000FF"/>
                </a:solidFill>
              </a:rPr>
              <a:t>Determine</a:t>
            </a:r>
            <a:r>
              <a:rPr lang="en-GB" dirty="0" smtClean="0"/>
              <a:t> </a:t>
            </a:r>
            <a:r>
              <a:rPr lang="en-GB" dirty="0"/>
              <a:t>centre of template shape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0000FF"/>
                </a:solidFill>
              </a:rPr>
              <a:t>Form</a:t>
            </a:r>
            <a:r>
              <a:rPr lang="en-GB" dirty="0"/>
              <a:t> R-table from template </a:t>
            </a:r>
            <a:r>
              <a:rPr lang="en-GB" dirty="0" smtClean="0"/>
              <a:t>shape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Application</a:t>
            </a:r>
            <a:endParaRPr lang="en-GB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R-table to </a:t>
            </a:r>
            <a:r>
              <a:rPr lang="en-GB" dirty="0">
                <a:solidFill>
                  <a:srgbClr val="0000FF"/>
                </a:solidFill>
              </a:rPr>
              <a:t>vote</a:t>
            </a:r>
            <a:r>
              <a:rPr lang="en-GB" dirty="0"/>
              <a:t> for points in the real image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edge points &gt; threshold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Get edge direction(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all R-table entries with direction(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Vote in accumulator (@distance, @direction)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Argmax(accumulator) </a:t>
            </a:r>
            <a:r>
              <a:rPr lang="en-GB" dirty="0"/>
              <a:t>gives </a:t>
            </a:r>
            <a:r>
              <a:rPr lang="en-GB" dirty="0">
                <a:solidFill>
                  <a:srgbClr val="0000FF"/>
                </a:solidFill>
              </a:rPr>
              <a:t>centre co-ordinates </a:t>
            </a:r>
            <a:r>
              <a:rPr lang="en-GB" dirty="0"/>
              <a:t>of shape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9483BF7-FCFC-4724-998C-C06E4D7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51125-440C-4760-8016-FD82640C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more versions of the Hough transform are possible?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its limits?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Can it be used to detect shapes that are not given by an equation?</a:t>
            </a:r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Arbitrary Shapes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 dirty="0"/>
              <a:t>Use </a:t>
            </a:r>
            <a:r>
              <a:rPr lang="en-GB" altLang="en-US" sz="2400" dirty="0">
                <a:solidFill>
                  <a:srgbClr val="0000FF"/>
                </a:solidFill>
              </a:rPr>
              <a:t>Generalised</a:t>
            </a:r>
            <a:r>
              <a:rPr lang="en-GB" altLang="en-US" sz="2400" dirty="0"/>
              <a:t> HT</a:t>
            </a:r>
          </a:p>
          <a:p>
            <a:r>
              <a:rPr lang="en-GB" altLang="en-US" sz="2400" dirty="0"/>
              <a:t>Form (discrete) </a:t>
            </a:r>
            <a:r>
              <a:rPr lang="en-GB" altLang="en-US" sz="2400" dirty="0">
                <a:solidFill>
                  <a:srgbClr val="0000FF"/>
                </a:solidFill>
              </a:rPr>
              <a:t>look-up-ta</a:t>
            </a:r>
            <a:r>
              <a:rPr lang="en-GB" altLang="en-US" sz="2400" dirty="0">
                <a:solidFill>
                  <a:srgbClr val="0000CC"/>
                </a:solidFill>
              </a:rPr>
              <a:t>ble</a:t>
            </a:r>
            <a:r>
              <a:rPr lang="en-GB" altLang="en-US" sz="2400" dirty="0"/>
              <a:t> (R-table)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Vote</a:t>
            </a:r>
            <a:r>
              <a:rPr lang="en-GB" altLang="en-US" sz="2400" dirty="0"/>
              <a:t> via look-up-table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Scale</a:t>
            </a:r>
            <a:r>
              <a:rPr lang="en-GB" altLang="en-US" sz="2400" dirty="0"/>
              <a:t>? scale R-table voting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Orientation</a:t>
            </a:r>
            <a:r>
              <a:rPr lang="en-GB" altLang="en-US" sz="2400" dirty="0"/>
              <a:t>? Rotate R-table voting</a:t>
            </a:r>
          </a:p>
          <a:p>
            <a:r>
              <a:rPr lang="en-GB" altLang="en-US" sz="2400" dirty="0"/>
              <a:t>Inherent </a:t>
            </a:r>
            <a:r>
              <a:rPr lang="en-GB" altLang="en-US" sz="2400" dirty="0">
                <a:solidFill>
                  <a:srgbClr val="0000FF"/>
                </a:solidFill>
              </a:rPr>
              <a:t>problems</a:t>
            </a:r>
            <a:r>
              <a:rPr lang="en-GB" altLang="en-US" sz="2400" dirty="0"/>
              <a:t> with discretisation</a:t>
            </a:r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inspection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8827">
            <a:off x="258899" y="2606864"/>
            <a:ext cx="4621239" cy="2687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74" y="2650008"/>
            <a:ext cx="4828303" cy="2546969"/>
          </a:xfrm>
          <a:prstGeom prst="rect">
            <a:avLst/>
          </a:prstGeom>
        </p:spPr>
      </p:pic>
      <p:pic>
        <p:nvPicPr>
          <p:cNvPr id="9224" name="Picture 8" descr="Machine Vision and Deep Learning in Food Industry Quality Insp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296">
            <a:off x="2915387" y="4325439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chine vision case studies and technical articles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8702">
            <a:off x="6420438" y="1050279"/>
            <a:ext cx="4220005" cy="279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2676">
            <a:off x="6410951" y="3587386"/>
            <a:ext cx="4646100" cy="28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Active Contours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1530658"/>
            <a:ext cx="10515600" cy="4351338"/>
          </a:xfrm>
        </p:spPr>
        <p:txBody>
          <a:bodyPr/>
          <a:lstStyle/>
          <a:p>
            <a:r>
              <a:rPr lang="en-GB" altLang="en-US" sz="2400" dirty="0"/>
              <a:t>For </a:t>
            </a:r>
            <a:r>
              <a:rPr lang="en-GB" altLang="en-US" sz="2400" dirty="0">
                <a:solidFill>
                  <a:srgbClr val="0000FF"/>
                </a:solidFill>
              </a:rPr>
              <a:t>unknown</a:t>
            </a:r>
            <a:r>
              <a:rPr lang="en-GB" altLang="en-US" sz="2400" dirty="0"/>
              <a:t> arbitrary shapes: extract by </a:t>
            </a:r>
            <a:r>
              <a:rPr lang="en-GB" altLang="en-US" sz="2400" dirty="0">
                <a:solidFill>
                  <a:srgbClr val="0000FF"/>
                </a:solidFill>
              </a:rPr>
              <a:t>evolution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Elastic band </a:t>
            </a:r>
            <a:r>
              <a:rPr lang="en-GB" altLang="en-US" sz="2400" dirty="0"/>
              <a:t>analogy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Balloon</a:t>
            </a:r>
            <a:r>
              <a:rPr lang="en-GB" altLang="en-US" sz="2400" dirty="0"/>
              <a:t> analogy</a:t>
            </a:r>
          </a:p>
          <a:p>
            <a:r>
              <a:rPr lang="en-GB" altLang="en-US" sz="2400" dirty="0"/>
              <a:t>Discrete vs. continuous</a:t>
            </a:r>
          </a:p>
          <a:p>
            <a:r>
              <a:rPr lang="en-GB" altLang="en-US" sz="2400" dirty="0">
                <a:solidFill>
                  <a:srgbClr val="0000FF"/>
                </a:solidFill>
              </a:rPr>
              <a:t>Volcanoes</a:t>
            </a:r>
            <a:r>
              <a:rPr lang="en-GB" altLang="en-US" sz="2400" dirty="0"/>
              <a:t>?</a:t>
            </a:r>
            <a:endParaRPr lang="en-US" altLang="en-US" sz="2400" dirty="0"/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1524001" y="282416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pic>
        <p:nvPicPr>
          <p:cNvPr id="104456" name="Picture 8" descr="D:\IPBOOK\WINMCD\CHAP5\EYE_GR0.BMP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890964"/>
            <a:ext cx="1882775" cy="18827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1524001" y="282416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pic>
        <p:nvPicPr>
          <p:cNvPr id="1044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6" y="3875089"/>
            <a:ext cx="1914525" cy="1914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1524001" y="282416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pic>
        <p:nvPicPr>
          <p:cNvPr id="1044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3859214"/>
            <a:ext cx="1944688" cy="19446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1524001" y="282416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9" y="3860800"/>
            <a:ext cx="1944687" cy="19446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active contours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23" y="1540442"/>
            <a:ext cx="9443954" cy="5111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Parts-based shape modelling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30" y="1777682"/>
            <a:ext cx="9258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60" y="1349763"/>
            <a:ext cx="8054340" cy="55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4016-E954-4464-BCDB-A5F04BE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8B28-0663-46A4-8138-36FCB9DF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3981" cy="4351338"/>
          </a:xfrm>
        </p:spPr>
        <p:txBody>
          <a:bodyPr>
            <a:normAutofit/>
          </a:bodyPr>
          <a:lstStyle/>
          <a:p>
            <a:pPr marL="722313" indent="-722313">
              <a:buNone/>
            </a:pPr>
            <a:r>
              <a:rPr lang="en-GB" dirty="0"/>
              <a:t>1 – </a:t>
            </a:r>
            <a:r>
              <a:rPr lang="en-GB" dirty="0">
                <a:solidFill>
                  <a:srgbClr val="0000FF"/>
                </a:solidFill>
              </a:rPr>
              <a:t>conic sections </a:t>
            </a:r>
            <a:r>
              <a:rPr lang="en-GB" dirty="0"/>
              <a:t>become more complex and take more time</a:t>
            </a:r>
          </a:p>
          <a:p>
            <a:pPr marL="722313" indent="-722313">
              <a:buNone/>
            </a:pPr>
            <a:r>
              <a:rPr lang="en-GB" dirty="0"/>
              <a:t>2 – can use </a:t>
            </a:r>
            <a:r>
              <a:rPr lang="en-GB" dirty="0">
                <a:solidFill>
                  <a:srgbClr val="0000FF"/>
                </a:solidFill>
              </a:rPr>
              <a:t>Generalised Hough Transform </a:t>
            </a:r>
            <a:r>
              <a:rPr lang="en-GB" dirty="0"/>
              <a:t>for complex shapes</a:t>
            </a:r>
          </a:p>
          <a:p>
            <a:pPr marL="722313" indent="-722313">
              <a:buNone/>
            </a:pPr>
            <a:r>
              <a:rPr lang="en-GB" dirty="0"/>
              <a:t>3 – </a:t>
            </a:r>
            <a:r>
              <a:rPr lang="en-GB" dirty="0">
                <a:solidFill>
                  <a:srgbClr val="0000FF"/>
                </a:solidFill>
              </a:rPr>
              <a:t>shape detection </a:t>
            </a:r>
            <a:r>
              <a:rPr lang="en-GB" dirty="0"/>
              <a:t>IS computer vision. Many more approaches</a:t>
            </a:r>
          </a:p>
          <a:p>
            <a:pPr marL="722313" indent="-722313">
              <a:buNone/>
            </a:pPr>
            <a:r>
              <a:rPr lang="en-GB" dirty="0"/>
              <a:t>Let’s see how computer vision can work</a:t>
            </a:r>
          </a:p>
          <a:p>
            <a:pPr marL="722313" indent="-722313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B7A6-67D4-480F-8226-FC330E30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5896">
            <a:off x="7470511" y="2126914"/>
            <a:ext cx="3849530" cy="285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B7A30-0484-4651-9F95-3C7C40B99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115FC-5262-4869-AAB4-E15FD0D43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Hough Transform for Circles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81567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/>
              <a:t>Again, it’s </a:t>
            </a:r>
            <a:r>
              <a:rPr lang="en-GB" altLang="en-US" sz="2400" dirty="0">
                <a:solidFill>
                  <a:srgbClr val="0000FF"/>
                </a:solidFill>
              </a:rPr>
              <a:t>duality</a:t>
            </a:r>
            <a:r>
              <a:rPr lang="en-GB" altLang="en-US" sz="2400" dirty="0"/>
              <a:t>:</a:t>
            </a:r>
          </a:p>
          <a:p>
            <a:pPr>
              <a:buFontTx/>
              <a:buNone/>
            </a:pPr>
            <a:endParaRPr lang="en-US" altLang="en-US" sz="2400" dirty="0">
              <a:solidFill>
                <a:srgbClr val="0000CC"/>
              </a:solidFill>
            </a:endParaRP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1524001" y="31062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72153"/>
              </p:ext>
            </p:extLst>
          </p:nvPr>
        </p:nvGraphicFramePr>
        <p:xfrm>
          <a:off x="3541713" y="1722438"/>
          <a:ext cx="33464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" name="Equation" r:id="rId3" imgW="1587500" imgH="279400" progId="Equation.DSMT4">
                  <p:embed/>
                </p:oleObj>
              </mc:Choice>
              <mc:Fallback>
                <p:oleObj name="Equation" r:id="rId3" imgW="15875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1722438"/>
                        <a:ext cx="3346450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71DA4D-A429-4C28-BE8D-FE1B7321E862}"/>
              </a:ext>
            </a:extLst>
          </p:cNvPr>
          <p:cNvSpPr/>
          <p:nvPr/>
        </p:nvSpPr>
        <p:spPr>
          <a:xfrm>
            <a:off x="1420390" y="2967194"/>
            <a:ext cx="6096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altLang="en-US" sz="2400" dirty="0">
                <a:solidFill>
                  <a:prstClr val="black"/>
                </a:solidFill>
              </a:rPr>
              <a:t>Points:		centre:	</a:t>
            </a:r>
            <a:r>
              <a:rPr lang="en-GB" altLang="en-US" sz="2400" dirty="0">
                <a:solidFill>
                  <a:srgbClr val="FF0000"/>
                </a:solidFill>
              </a:rPr>
              <a:t>	       </a:t>
            </a:r>
            <a:r>
              <a:rPr lang="en-GB" altLang="en-US" sz="2400" dirty="0">
                <a:solidFill>
                  <a:prstClr val="black"/>
                </a:solidFill>
              </a:rPr>
              <a:t>radius: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ADF87-2628-4824-BD05-8687124783EB}"/>
              </a:ext>
            </a:extLst>
          </p:cNvPr>
          <p:cNvSpPr/>
          <p:nvPr/>
        </p:nvSpPr>
        <p:spPr>
          <a:xfrm>
            <a:off x="1420390" y="3645712"/>
            <a:ext cx="6096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altLang="en-US" sz="2400" dirty="0">
                <a:solidFill>
                  <a:prstClr val="black"/>
                </a:solidFill>
              </a:rPr>
              <a:t>     “	                  “                                 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91459" y="2965747"/>
                <a:ext cx="532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59" y="2965747"/>
                <a:ext cx="532325" cy="369332"/>
              </a:xfrm>
              <a:prstGeom prst="rect">
                <a:avLst/>
              </a:prstGeom>
              <a:blipFill>
                <a:blip r:embed="rId7"/>
                <a:stretch>
                  <a:fillRect l="-6897" r="-1379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43679" y="2965747"/>
                <a:ext cx="7376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79" y="2965747"/>
                <a:ext cx="737638" cy="369332"/>
              </a:xfrm>
              <a:prstGeom prst="rect">
                <a:avLst/>
              </a:prstGeom>
              <a:blipFill>
                <a:blip r:embed="rId8"/>
                <a:stretch>
                  <a:fillRect l="-10744" r="-661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90092" y="2965747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92" y="2965747"/>
                <a:ext cx="221536" cy="369332"/>
              </a:xfrm>
              <a:prstGeom prst="rect">
                <a:avLst/>
              </a:prstGeom>
              <a:blipFill>
                <a:blip r:embed="rId9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88802" y="3573517"/>
                <a:ext cx="7376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802" y="3573517"/>
                <a:ext cx="737638" cy="369332"/>
              </a:xfrm>
              <a:prstGeom prst="rect">
                <a:avLst/>
              </a:prstGeom>
              <a:blipFill>
                <a:blip r:embed="rId10"/>
                <a:stretch>
                  <a:fillRect l="-9917" r="-661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90719" y="3573517"/>
                <a:ext cx="532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719" y="3573517"/>
                <a:ext cx="532325" cy="369332"/>
              </a:xfrm>
              <a:prstGeom prst="rect">
                <a:avLst/>
              </a:prstGeom>
              <a:blipFill>
                <a:blip r:embed="rId11"/>
                <a:stretch>
                  <a:fillRect l="-8046" r="-13793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90092" y="3573517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92" y="3573517"/>
                <a:ext cx="221536" cy="369332"/>
              </a:xfrm>
              <a:prstGeom prst="rect">
                <a:avLst/>
              </a:prstGeom>
              <a:blipFill>
                <a:blip r:embed="rId12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69E0D6C-AC59-4544-8910-897364FAA9A4}"/>
              </a:ext>
            </a:extLst>
          </p:cNvPr>
          <p:cNvSpPr/>
          <p:nvPr/>
        </p:nvSpPr>
        <p:spPr>
          <a:xfrm>
            <a:off x="2769905" y="4650059"/>
            <a:ext cx="3396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400" dirty="0"/>
              <a:t>Let’s translate if into code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275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/>
      <p:bldP spid="3" grpId="0"/>
      <p:bldP spid="16" grpId="0"/>
      <p:bldP spid="2" grpId="0"/>
      <p:bldP spid="18" grpId="0"/>
      <p:bldP spid="4" grpId="0"/>
      <p:bldP spid="20" grpId="0"/>
      <p:bldP spid="23" grpId="0"/>
      <p:bldP spid="2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0358-641D-41B9-A9A6-FAFBDFFB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B5CAB-36B0-462F-9AC4-F98AF93BA720}"/>
              </a:ext>
            </a:extLst>
          </p:cNvPr>
          <p:cNvSpPr/>
          <p:nvPr/>
        </p:nvSpPr>
        <p:spPr>
          <a:xfrm>
            <a:off x="638175" y="1659345"/>
            <a:ext cx="11258550" cy="411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!look at all points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edge(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y,x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)&gt;threshold	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!check significance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r=</a:t>
            </a:r>
            <a:r>
              <a:rPr lang="en-GB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</a:t>
            </a:r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max_r</a:t>
            </a:r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!do values of radius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2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theta = </a:t>
            </a:r>
            <a:r>
              <a:rPr lang="en-GB" sz="2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0,2*pi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!go around a circle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x0=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x+r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*cos(theta)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!generate x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0=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y+r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*sin(theta)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!generate y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x0    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PLUS 1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!vote in accumulator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x0  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argmax(</a:t>
            </a:r>
            <a:r>
              <a:rPr lang="en-GB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</a:t>
            </a:r>
            <a:r>
              <a:rPr lang="en-GB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en-GB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!peak gives parameters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52A5755-D815-44FE-8E4D-FBB62B36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B2C76-6133-47B1-BD70-E3C02837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184437-4903-41FD-A4E7-8B3AA4FD1300}"/>
              </a:ext>
            </a:extLst>
          </p:cNvPr>
          <p:cNvSpPr/>
          <p:nvPr/>
        </p:nvSpPr>
        <p:spPr>
          <a:xfrm>
            <a:off x="1707223" y="525945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</a:t>
            </a: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DD84D7-1DA6-4B51-870A-CB9CC1595139}"/>
              </a:ext>
            </a:extLst>
          </p:cNvPr>
          <p:cNvSpPr/>
          <p:nvPr/>
        </p:nvSpPr>
        <p:spPr>
          <a:xfrm>
            <a:off x="4974298" y="482636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59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274638"/>
            <a:ext cx="8964613" cy="1143000"/>
          </a:xfrm>
        </p:spPr>
        <p:txBody>
          <a:bodyPr/>
          <a:lstStyle/>
          <a:p>
            <a:r>
              <a:rPr lang="en-GB" altLang="en-US" sz="4000"/>
              <a:t>Circle Voting and Accumulator Space</a:t>
            </a:r>
          </a:p>
        </p:txBody>
      </p:sp>
      <p:pic>
        <p:nvPicPr>
          <p:cNvPr id="101380" name="Picture 4" descr="F5-10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33" y="1557338"/>
            <a:ext cx="4378325" cy="4392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F5-10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83" y="1484313"/>
            <a:ext cx="4217987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73240" cy="1325563"/>
          </a:xfrm>
        </p:spPr>
        <p:txBody>
          <a:bodyPr/>
          <a:lstStyle/>
          <a:p>
            <a:r>
              <a:rPr lang="en-GB" dirty="0"/>
              <a:t>Applying the HT for circles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94335" y="2711132"/>
            <a:ext cx="2613025" cy="163957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93280" y="2651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066115"/>
              </p:ext>
            </p:extLst>
          </p:nvPr>
        </p:nvGraphicFramePr>
        <p:xfrm>
          <a:off x="5720080" y="2438400"/>
          <a:ext cx="3477752" cy="218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r:id="rId6" imgW="6370416" imgH="4007235" progId="CorelDraw.Graphic.19">
                  <p:embed/>
                </p:oleObj>
              </mc:Choice>
              <mc:Fallback>
                <p:oleObj r:id="rId6" imgW="6370416" imgH="4007235" progId="CorelDraw.Graphic.19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080" y="2438400"/>
                        <a:ext cx="3477752" cy="21850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/>
          <p:nvPr/>
        </p:nvPicPr>
        <p:blipFill>
          <a:blip r:embed="rId8"/>
          <a:stretch>
            <a:fillRect/>
          </a:stretch>
        </p:blipFill>
        <p:spPr>
          <a:xfrm>
            <a:off x="9122410" y="1823402"/>
            <a:ext cx="2667008" cy="1676833"/>
          </a:xfrm>
          <a:prstGeom prst="rect">
            <a:avLst/>
          </a:prstGeom>
        </p:spPr>
      </p:pic>
      <p:pic>
        <p:nvPicPr>
          <p:cNvPr id="12" name="Picture 11" descr="../../Images/Chapter5/Results/Fig_Code5_8/EyeCircle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37" y="3669665"/>
            <a:ext cx="2714675" cy="16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10"/>
          <a:stretch>
            <a:fillRect/>
          </a:stretch>
        </p:blipFill>
        <p:spPr>
          <a:xfrm>
            <a:off x="3203575" y="2715453"/>
            <a:ext cx="2603836" cy="1630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51280" y="461772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79520" y="4617720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(Sobel) edges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87840" y="5516880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and large circles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6880" y="4617720"/>
            <a:ext cx="135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accumulator</a:t>
            </a:r>
          </a:p>
        </p:txBody>
      </p:sp>
    </p:spTree>
    <p:extLst>
      <p:ext uri="{BB962C8B-B14F-4D97-AF65-F5344CB8AC3E}">
        <p14:creationId xmlns:p14="http://schemas.microsoft.com/office/powerpoint/2010/main" val="31975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Integrodifferential</a:t>
            </a:r>
            <a:r>
              <a:rPr lang="en-GB" dirty="0"/>
              <a:t> operator?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2" y="1825625"/>
            <a:ext cx="3542136" cy="2662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2393" y="6176963"/>
            <a:ext cx="462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https://stackoverflow.com/questions/27058057/comparing-irises-images-with-opencv</a:t>
            </a:r>
            <a:r>
              <a:rPr lang="en-GB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61" y="4063217"/>
            <a:ext cx="3011704" cy="1978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96" name="Picture 4" descr="Biometrics iris recog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92" y="2880996"/>
            <a:ext cx="4430183" cy="2489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lenses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8245">
            <a:off x="3774378" y="1578097"/>
            <a:ext cx="4230359" cy="3176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8708">
            <a:off x="1534413" y="3833974"/>
            <a:ext cx="2562225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0240">
            <a:off x="7509111" y="3463397"/>
            <a:ext cx="3552801" cy="22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6AC6-4465-44C9-B93E-4F375E51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 to conic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B459-D38F-4C33-84A2-072C7B6A0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Ellipse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DC9196-9B31-4D6D-84AA-AEAF8778F803}"/>
                  </a:ext>
                </a:extLst>
              </p:cNvPr>
              <p:cNvSpPr txBox="1"/>
              <p:nvPr/>
            </p:nvSpPr>
            <p:spPr>
              <a:xfrm>
                <a:off x="4350586" y="1825625"/>
                <a:ext cx="349082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DC9196-9B31-4D6D-84AA-AEAF8778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86" y="1825625"/>
                <a:ext cx="3490827" cy="741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9D201B5-5EDD-466B-9FFD-DBD97B583A9F}"/>
              </a:ext>
            </a:extLst>
          </p:cNvPr>
          <p:cNvSpPr/>
          <p:nvPr/>
        </p:nvSpPr>
        <p:spPr>
          <a:xfrm>
            <a:off x="838200" y="2739509"/>
            <a:ext cx="6543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Described by 4 parameters. If each has </a:t>
            </a:r>
            <a:r>
              <a:rPr lang="en-GB" sz="2400" dirty="0">
                <a:solidFill>
                  <a:srgbClr val="FF0000"/>
                </a:solidFill>
              </a:rPr>
              <a:t>100</a:t>
            </a:r>
            <a:r>
              <a:rPr lang="en-GB" sz="2400" dirty="0"/>
              <a:t> values,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DDECE-1A7B-4189-ABC9-7E643D06B319}"/>
              </a:ext>
            </a:extLst>
          </p:cNvPr>
          <p:cNvSpPr/>
          <p:nvPr/>
        </p:nvSpPr>
        <p:spPr>
          <a:xfrm>
            <a:off x="2244813" y="3233642"/>
            <a:ext cx="636744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</a:rPr>
              <a:t>accumulator size = 10</a:t>
            </a:r>
            <a:r>
              <a:rPr lang="en-GB" sz="2400" baseline="30000" dirty="0">
                <a:solidFill>
                  <a:prstClr val="black"/>
                </a:solidFill>
              </a:rPr>
              <a:t>2 </a:t>
            </a:r>
            <a:r>
              <a:rPr lang="en-GB" sz="2400" dirty="0">
                <a:solidFill>
                  <a:prstClr val="black"/>
                </a:solidFill>
              </a:rPr>
              <a:t>×10</a:t>
            </a:r>
            <a:r>
              <a:rPr lang="en-GB" sz="2400" baseline="30000" dirty="0">
                <a:solidFill>
                  <a:prstClr val="black"/>
                </a:solidFill>
              </a:rPr>
              <a:t>2 </a:t>
            </a:r>
            <a:r>
              <a:rPr lang="en-GB" sz="2400" dirty="0">
                <a:solidFill>
                  <a:prstClr val="black"/>
                </a:solidFill>
              </a:rPr>
              <a:t>×10</a:t>
            </a:r>
            <a:r>
              <a:rPr lang="en-GB" sz="2400" baseline="30000" dirty="0">
                <a:solidFill>
                  <a:prstClr val="black"/>
                </a:solidFill>
              </a:rPr>
              <a:t>2 </a:t>
            </a:r>
            <a:r>
              <a:rPr lang="en-GB" sz="2400" dirty="0">
                <a:solidFill>
                  <a:prstClr val="black"/>
                </a:solidFill>
              </a:rPr>
              <a:t>×10</a:t>
            </a:r>
            <a:r>
              <a:rPr lang="en-GB" sz="2400" baseline="30000" dirty="0">
                <a:solidFill>
                  <a:prstClr val="black"/>
                </a:solidFill>
              </a:rPr>
              <a:t>2</a:t>
            </a:r>
            <a:r>
              <a:rPr lang="en-GB" sz="2400" dirty="0">
                <a:solidFill>
                  <a:prstClr val="black"/>
                </a:solidFill>
              </a:rPr>
              <a:t>= 10</a:t>
            </a:r>
            <a:r>
              <a:rPr lang="en-GB" sz="2400" baseline="30000" dirty="0">
                <a:solidFill>
                  <a:prstClr val="black"/>
                </a:solidFill>
              </a:rPr>
              <a:t>8</a:t>
            </a:r>
            <a:r>
              <a:rPr lang="en-GB" sz="2400" dirty="0">
                <a:solidFill>
                  <a:prstClr val="black"/>
                </a:solidFill>
              </a:rPr>
              <a:t>=0.1GB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DB6CF-6C34-4001-AC78-D25A76C1A212}"/>
              </a:ext>
            </a:extLst>
          </p:cNvPr>
          <p:cNvSpPr/>
          <p:nvPr/>
        </p:nvSpPr>
        <p:spPr>
          <a:xfrm>
            <a:off x="838200" y="3713773"/>
            <a:ext cx="4560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Add </a:t>
            </a:r>
            <a:r>
              <a:rPr lang="en-GB" sz="2400" dirty="0">
                <a:solidFill>
                  <a:srgbClr val="FF0000"/>
                </a:solidFill>
              </a:rPr>
              <a:t>rotation</a:t>
            </a:r>
            <a:r>
              <a:rPr lang="en-GB" sz="2400" dirty="0"/>
              <a:t>, that’s </a:t>
            </a:r>
            <a:r>
              <a:rPr lang="en-GB" sz="2400" dirty="0">
                <a:solidFill>
                  <a:prstClr val="black"/>
                </a:solidFill>
              </a:rPr>
              <a:t>10GB …. Ouch!</a:t>
            </a:r>
            <a:r>
              <a:rPr lang="en-GB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B2D94-8A7C-4C5F-9100-4F39809105B1}"/>
              </a:ext>
            </a:extLst>
          </p:cNvPr>
          <p:cNvSpPr/>
          <p:nvPr/>
        </p:nvSpPr>
        <p:spPr>
          <a:xfrm>
            <a:off x="838200" y="4249607"/>
            <a:ext cx="10450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Motivates approaches to </a:t>
            </a:r>
            <a:r>
              <a:rPr lang="en-GB" sz="2400" dirty="0">
                <a:solidFill>
                  <a:srgbClr val="FF0000"/>
                </a:solidFill>
              </a:rPr>
              <a:t>save memory </a:t>
            </a:r>
            <a:r>
              <a:rPr lang="en-GB" sz="2400" dirty="0"/>
              <a:t>and </a:t>
            </a:r>
            <a:r>
              <a:rPr lang="en-GB" sz="2400" dirty="0">
                <a:solidFill>
                  <a:srgbClr val="FF0000"/>
                </a:solidFill>
              </a:rPr>
              <a:t>improve speed </a:t>
            </a:r>
            <a:r>
              <a:rPr lang="en-GB" sz="2400" dirty="0"/>
              <a:t>(since result is optimal)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E6142E71-23C3-4DB9-9812-4EA79D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F6F19-F2CC-48A1-887B-0F53C7C3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667</Words>
  <Application>Microsoft Office PowerPoint</Application>
  <PresentationFormat>Widescreen</PresentationFormat>
  <Paragraphs>118</Paragraphs>
  <Slides>26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Office Theme</vt:lpstr>
      <vt:lpstr>Equation</vt:lpstr>
      <vt:lpstr>CorelDRAW 2017 Graphic</vt:lpstr>
      <vt:lpstr>Lecture 9 Finding More Shapes </vt:lpstr>
      <vt:lpstr>Content</vt:lpstr>
      <vt:lpstr>Hough Transform for Circles</vt:lpstr>
      <vt:lpstr>Pseudocode</vt:lpstr>
      <vt:lpstr>Circle Voting and Accumulator Space</vt:lpstr>
      <vt:lpstr>Applying the HT for circles</vt:lpstr>
      <vt:lpstr>Integrodifferential operator?</vt:lpstr>
      <vt:lpstr>Contact lenses</vt:lpstr>
      <vt:lpstr>Extensions to conic sections</vt:lpstr>
      <vt:lpstr>Speeding it up…..</vt:lpstr>
      <vt:lpstr>Fireside</vt:lpstr>
      <vt:lpstr>Arbitrary Shapes</vt:lpstr>
      <vt:lpstr>R-table Construction</vt:lpstr>
      <vt:lpstr>R-table Construction</vt:lpstr>
      <vt:lpstr>R-table Construction</vt:lpstr>
      <vt:lpstr>R-table Construction</vt:lpstr>
      <vt:lpstr>R-table Construction</vt:lpstr>
      <vt:lpstr>R-table Construction</vt:lpstr>
      <vt:lpstr>Procedure for GHT</vt:lpstr>
      <vt:lpstr>Arbitrary Shapes</vt:lpstr>
      <vt:lpstr>Visual inspection</vt:lpstr>
      <vt:lpstr>Active Contours</vt:lpstr>
      <vt:lpstr>Geometric active contours</vt:lpstr>
      <vt:lpstr>Parts-based shape modelling </vt:lpstr>
      <vt:lpstr>Symmetry </vt:lpstr>
      <vt:lpstr>Takeaway time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User</cp:lastModifiedBy>
  <cp:revision>80</cp:revision>
  <dcterms:created xsi:type="dcterms:W3CDTF">2015-09-30T14:03:40Z</dcterms:created>
  <dcterms:modified xsi:type="dcterms:W3CDTF">2020-10-26T15:40:51Z</dcterms:modified>
</cp:coreProperties>
</file>